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ree Serif" charset="1" panose="02000503040000020004"/>
      <p:regular r:id="rId19"/>
    </p:embeddedFont>
    <p:embeddedFont>
      <p:font typeface="Glacial Indifference" charset="1" panose="00000000000000000000"/>
      <p:regular r:id="rId20"/>
    </p:embeddedFont>
    <p:embeddedFont>
      <p:font typeface="Glacial Indifference Bold Italics" charset="1" panose="00000800000000000000"/>
      <p:regular r:id="rId21"/>
    </p:embeddedFont>
    <p:embeddedFont>
      <p:font typeface="Glacial Indifference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true" flipV="false" rot="0">
            <a:off x="-6183666" y="6256551"/>
            <a:ext cx="13951387" cy="7153257"/>
          </a:xfrm>
          <a:custGeom>
            <a:avLst/>
            <a:gdLst/>
            <a:ahLst/>
            <a:cxnLst/>
            <a:rect r="r" b="b" t="t" l="l"/>
            <a:pathLst>
              <a:path h="7153257" w="13951387">
                <a:moveTo>
                  <a:pt x="13951387" y="0"/>
                </a:moveTo>
                <a:lnTo>
                  <a:pt x="0" y="0"/>
                </a:lnTo>
                <a:lnTo>
                  <a:pt x="0" y="7153257"/>
                </a:lnTo>
                <a:lnTo>
                  <a:pt x="13951387" y="7153257"/>
                </a:lnTo>
                <a:lnTo>
                  <a:pt x="139513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2028" y="781867"/>
            <a:ext cx="16651659" cy="6030825"/>
          </a:xfrm>
          <a:prstGeom prst="rect">
            <a:avLst/>
          </a:prstGeom>
        </p:spPr>
        <p:txBody>
          <a:bodyPr anchor="t" rtlCol="false" tIns="0" lIns="0" bIns="0" rIns="0">
            <a:spAutoFit/>
          </a:bodyPr>
          <a:lstStyle/>
          <a:p>
            <a:pPr algn="ctr">
              <a:lnSpc>
                <a:spcPts val="15548"/>
              </a:lnSpc>
            </a:pPr>
            <a:r>
              <a:rPr lang="en-US" sz="16029">
                <a:solidFill>
                  <a:srgbClr val="384A1C"/>
                </a:solidFill>
                <a:latin typeface="Bree Serif"/>
                <a:ea typeface="Bree Serif"/>
                <a:cs typeface="Bree Serif"/>
                <a:sym typeface="Bree Serif"/>
              </a:rPr>
              <a:t>Crop Production and Yield Prediction Project </a:t>
            </a:r>
          </a:p>
        </p:txBody>
      </p:sp>
      <p:sp>
        <p:nvSpPr>
          <p:cNvPr name="Freeform 4" id="4"/>
          <p:cNvSpPr/>
          <p:nvPr/>
        </p:nvSpPr>
        <p:spPr>
          <a:xfrm flipH="false" flipV="false" rot="7989200">
            <a:off x="-3666660" y="-188117"/>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6256551"/>
            <a:ext cx="13295794" cy="6817116"/>
          </a:xfrm>
          <a:custGeom>
            <a:avLst/>
            <a:gdLst/>
            <a:ahLst/>
            <a:cxnLst/>
            <a:rect r="r" b="b" t="t" l="l"/>
            <a:pathLst>
              <a:path h="6817116" w="13295794">
                <a:moveTo>
                  <a:pt x="0" y="0"/>
                </a:moveTo>
                <a:lnTo>
                  <a:pt x="13295794" y="0"/>
                </a:lnTo>
                <a:lnTo>
                  <a:pt x="13295794" y="6817116"/>
                </a:lnTo>
                <a:lnTo>
                  <a:pt x="0" y="6817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8658663">
            <a:off x="14377101" y="-1403834"/>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419751">
            <a:off x="16071574" y="1247774"/>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8">
              <a:alphaModFix amt="43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700000">
            <a:off x="7096790" y="-2057400"/>
            <a:ext cx="3823023" cy="4114800"/>
          </a:xfrm>
          <a:custGeom>
            <a:avLst/>
            <a:gdLst/>
            <a:ahLst/>
            <a:cxnLst/>
            <a:rect r="r" b="b" t="t" l="l"/>
            <a:pathLst>
              <a:path h="4114800" w="3823023">
                <a:moveTo>
                  <a:pt x="3823023" y="0"/>
                </a:moveTo>
                <a:lnTo>
                  <a:pt x="0" y="0"/>
                </a:lnTo>
                <a:lnTo>
                  <a:pt x="0" y="4114800"/>
                </a:lnTo>
                <a:lnTo>
                  <a:pt x="3823023" y="4114800"/>
                </a:lnTo>
                <a:lnTo>
                  <a:pt x="3823023" y="0"/>
                </a:lnTo>
                <a:close/>
              </a:path>
            </a:pathLst>
          </a:custGeom>
          <a:blipFill>
            <a:blip r:embed="rId8">
              <a:alphaModFix amt="43000"/>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729301" y="6688867"/>
            <a:ext cx="8829398" cy="1053454"/>
          </a:xfrm>
          <a:prstGeom prst="rect">
            <a:avLst/>
          </a:prstGeom>
        </p:spPr>
        <p:txBody>
          <a:bodyPr anchor="t" rtlCol="false" tIns="0" lIns="0" bIns="0" rIns="0">
            <a:spAutoFit/>
          </a:bodyPr>
          <a:lstStyle/>
          <a:p>
            <a:pPr algn="ctr">
              <a:lnSpc>
                <a:spcPts val="8610"/>
              </a:lnSpc>
            </a:pPr>
            <a:r>
              <a:rPr lang="en-US" sz="6150" spc="67">
                <a:solidFill>
                  <a:srgbClr val="000000"/>
                </a:solidFill>
                <a:latin typeface="Glacial Indifference"/>
                <a:ea typeface="Glacial Indifference"/>
                <a:cs typeface="Glacial Indifference"/>
                <a:sym typeface="Glacial Indifference"/>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871030" y="346884"/>
            <a:ext cx="6545941" cy="17239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Final Model Selection</a:t>
            </a:r>
          </a:p>
        </p:txBody>
      </p:sp>
      <p:sp>
        <p:nvSpPr>
          <p:cNvPr name="TextBox 3" id="3"/>
          <p:cNvSpPr txBox="true"/>
          <p:nvPr/>
        </p:nvSpPr>
        <p:spPr>
          <a:xfrm rot="0">
            <a:off x="1255740" y="2128425"/>
            <a:ext cx="18823731" cy="4488845"/>
          </a:xfrm>
          <a:prstGeom prst="rect">
            <a:avLst/>
          </a:prstGeom>
        </p:spPr>
        <p:txBody>
          <a:bodyPr anchor="t" rtlCol="false" tIns="0" lIns="0" bIns="0" rIns="0">
            <a:spAutoFit/>
          </a:bodyPr>
          <a:lstStyle/>
          <a:p>
            <a:pPr algn="l">
              <a:lnSpc>
                <a:spcPts val="6012"/>
              </a:lnSpc>
            </a:pPr>
            <a:r>
              <a:rPr lang="en-US" sz="4294" spc="47">
                <a:solidFill>
                  <a:srgbClr val="000000"/>
                </a:solidFill>
                <a:latin typeface="Glacial Indifference"/>
                <a:ea typeface="Glacial Indifference"/>
                <a:cs typeface="Glacial Indifference"/>
                <a:sym typeface="Glacial Indifference"/>
              </a:rPr>
              <a:t>Rand</a:t>
            </a:r>
            <a:r>
              <a:rPr lang="en-US" sz="4294" spc="47">
                <a:solidFill>
                  <a:srgbClr val="000000"/>
                </a:solidFill>
                <a:latin typeface="Glacial Indifference"/>
                <a:ea typeface="Glacial Indifference"/>
                <a:cs typeface="Glacial Indifference"/>
                <a:sym typeface="Glacial Indifference"/>
              </a:rPr>
              <a:t>om Forest chosen for:</a:t>
            </a:r>
          </a:p>
          <a:p>
            <a:pPr algn="l">
              <a:lnSpc>
                <a:spcPts val="6012"/>
              </a:lnSpc>
            </a:pPr>
            <a:r>
              <a:rPr lang="en-US" sz="4294" spc="47">
                <a:solidFill>
                  <a:srgbClr val="000000"/>
                </a:solidFill>
                <a:latin typeface="Glacial Indifference"/>
                <a:ea typeface="Glacial Indifference"/>
                <a:cs typeface="Glacial Indifference"/>
                <a:sym typeface="Glacial Indifference"/>
              </a:rPr>
              <a:t>  - Stability</a:t>
            </a:r>
          </a:p>
          <a:p>
            <a:pPr algn="l">
              <a:lnSpc>
                <a:spcPts val="6012"/>
              </a:lnSpc>
            </a:pPr>
            <a:r>
              <a:rPr lang="en-US" sz="4294" spc="47">
                <a:solidFill>
                  <a:srgbClr val="000000"/>
                </a:solidFill>
                <a:latin typeface="Glacial Indifference"/>
                <a:ea typeface="Glacial Indifference"/>
                <a:cs typeface="Glacial Indifference"/>
                <a:sym typeface="Glacial Indifference"/>
              </a:rPr>
              <a:t> - Interpretability</a:t>
            </a:r>
          </a:p>
          <a:p>
            <a:pPr algn="l">
              <a:lnSpc>
                <a:spcPts val="6012"/>
              </a:lnSpc>
            </a:pPr>
            <a:r>
              <a:rPr lang="en-US" sz="4294" spc="47">
                <a:solidFill>
                  <a:srgbClr val="000000"/>
                </a:solidFill>
                <a:latin typeface="Glacial Indifference"/>
                <a:ea typeface="Glacial Indifference"/>
                <a:cs typeface="Glacial Indifference"/>
                <a:sym typeface="Glacial Indifference"/>
              </a:rPr>
              <a:t> - Robust out-of-sample performance</a:t>
            </a:r>
          </a:p>
          <a:p>
            <a:pPr algn="l">
              <a:lnSpc>
                <a:spcPts val="6012"/>
              </a:lnSpc>
            </a:pPr>
            <a:r>
              <a:rPr lang="en-US" sz="4294" spc="47">
                <a:solidFill>
                  <a:srgbClr val="000000"/>
                </a:solidFill>
                <a:latin typeface="Glacial Indifference"/>
                <a:ea typeface="Glacial Indifference"/>
                <a:cs typeface="Glacial Indifference"/>
                <a:sym typeface="Glacial Indifference"/>
              </a:rPr>
              <a:t> - Avoidance of target leakage</a:t>
            </a:r>
          </a:p>
          <a:p>
            <a:pPr algn="l">
              <a:lnSpc>
                <a:spcPts val="6012"/>
              </a:lnSpc>
            </a:pPr>
          </a:p>
        </p:txBody>
      </p:sp>
      <p:sp>
        <p:nvSpPr>
          <p:cNvPr name="Freeform 4" id="4"/>
          <p:cNvSpPr/>
          <p:nvPr/>
        </p:nvSpPr>
        <p:spPr>
          <a:xfrm flipH="false" flipV="false" rot="-1419751">
            <a:off x="-1904602" y="2666149"/>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4168647" y="7013108"/>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989200">
            <a:off x="-2037885" y="-379852"/>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36714" y="7274495"/>
            <a:ext cx="10338976" cy="5301075"/>
          </a:xfrm>
          <a:custGeom>
            <a:avLst/>
            <a:gdLst/>
            <a:ahLst/>
            <a:cxnLst/>
            <a:rect r="r" b="b" t="t" l="l"/>
            <a:pathLst>
              <a:path h="5301075" w="10338976">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8658663">
            <a:off x="13321962" y="-948507"/>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3855263" y="6185658"/>
            <a:ext cx="10990286" cy="431612"/>
          </a:xfrm>
          <a:prstGeom prst="rect">
            <a:avLst/>
          </a:prstGeom>
        </p:spPr>
        <p:txBody>
          <a:bodyPr anchor="t" rtlCol="false" tIns="0" lIns="0" bIns="0" rIns="0">
            <a:spAutoFit/>
          </a:bodyPr>
          <a:lstStyle/>
          <a:p>
            <a:pPr algn="l" marL="541348" indent="-270674" lvl="1">
              <a:lnSpc>
                <a:spcPts val="3510"/>
              </a:lnSpc>
              <a:buFont typeface="Arial"/>
              <a:buChar char="•"/>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871030" y="346884"/>
            <a:ext cx="6545941" cy="17239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Practical Deploment</a:t>
            </a:r>
          </a:p>
        </p:txBody>
      </p:sp>
      <p:sp>
        <p:nvSpPr>
          <p:cNvPr name="TextBox 3" id="3"/>
          <p:cNvSpPr txBox="true"/>
          <p:nvPr/>
        </p:nvSpPr>
        <p:spPr>
          <a:xfrm rot="0">
            <a:off x="2005663" y="3233335"/>
            <a:ext cx="26001078" cy="4164151"/>
          </a:xfrm>
          <a:prstGeom prst="rect">
            <a:avLst/>
          </a:prstGeom>
        </p:spPr>
        <p:txBody>
          <a:bodyPr anchor="t" rtlCol="false" tIns="0" lIns="0" bIns="0" rIns="0">
            <a:spAutoFit/>
          </a:bodyPr>
          <a:lstStyle/>
          <a:p>
            <a:pPr algn="l" marL="1280733" indent="-640366" lvl="1">
              <a:lnSpc>
                <a:spcPts val="8304"/>
              </a:lnSpc>
              <a:buFont typeface="Arial"/>
              <a:buChar char="•"/>
            </a:pPr>
            <a:r>
              <a:rPr lang="en-US" sz="5932" spc="65">
                <a:solidFill>
                  <a:srgbClr val="000000"/>
                </a:solidFill>
                <a:latin typeface="Glacial Indifference"/>
                <a:ea typeface="Glacial Indifference"/>
                <a:cs typeface="Glacial Indifference"/>
                <a:sym typeface="Glacial Indifference"/>
              </a:rPr>
              <a:t>Inte</a:t>
            </a:r>
            <a:r>
              <a:rPr lang="en-US" sz="5932" spc="65">
                <a:solidFill>
                  <a:srgbClr val="000000"/>
                </a:solidFill>
                <a:latin typeface="Glacial Indifference"/>
                <a:ea typeface="Glacial Indifference"/>
                <a:cs typeface="Glacial Indifference"/>
                <a:sym typeface="Glacial Indifference"/>
              </a:rPr>
              <a:t>ractive dashboards for policymakers</a:t>
            </a:r>
          </a:p>
          <a:p>
            <a:pPr algn="l" marL="1280733" indent="-640366" lvl="1">
              <a:lnSpc>
                <a:spcPts val="8304"/>
              </a:lnSpc>
              <a:buFont typeface="Arial"/>
              <a:buChar char="•"/>
            </a:pPr>
            <a:r>
              <a:rPr lang="en-US" sz="5932" spc="65">
                <a:solidFill>
                  <a:srgbClr val="000000"/>
                </a:solidFill>
                <a:latin typeface="Glacial Indifference"/>
                <a:ea typeface="Glacial Indifference"/>
                <a:cs typeface="Glacial Indifference"/>
                <a:sym typeface="Glacial Indifference"/>
              </a:rPr>
              <a:t> API deployment for agricultural agencies</a:t>
            </a:r>
          </a:p>
          <a:p>
            <a:pPr algn="l" marL="1280733" indent="-640366" lvl="1">
              <a:lnSpc>
                <a:spcPts val="8304"/>
              </a:lnSpc>
              <a:buFont typeface="Arial"/>
              <a:buChar char="•"/>
            </a:pPr>
            <a:r>
              <a:rPr lang="en-US" sz="5932" spc="65">
                <a:solidFill>
                  <a:srgbClr val="000000"/>
                </a:solidFill>
                <a:latin typeface="Glacial Indifference"/>
                <a:ea typeface="Glacial Indifference"/>
                <a:cs typeface="Glacial Indifference"/>
                <a:sym typeface="Glacial Indifference"/>
              </a:rPr>
              <a:t>Visualization tools for farmer cooperatives</a:t>
            </a:r>
          </a:p>
          <a:p>
            <a:pPr algn="l">
              <a:lnSpc>
                <a:spcPts val="8304"/>
              </a:lnSpc>
            </a:pPr>
          </a:p>
        </p:txBody>
      </p:sp>
      <p:sp>
        <p:nvSpPr>
          <p:cNvPr name="Freeform 4" id="4"/>
          <p:cNvSpPr/>
          <p:nvPr/>
        </p:nvSpPr>
        <p:spPr>
          <a:xfrm flipH="false" flipV="false" rot="-1419751">
            <a:off x="-1904602" y="2666149"/>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4168647" y="7013108"/>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989200">
            <a:off x="-2037885" y="-379852"/>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36714" y="7274495"/>
            <a:ext cx="10338976" cy="5301075"/>
          </a:xfrm>
          <a:custGeom>
            <a:avLst/>
            <a:gdLst/>
            <a:ahLst/>
            <a:cxnLst/>
            <a:rect r="r" b="b" t="t" l="l"/>
            <a:pathLst>
              <a:path h="5301075" w="10338976">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8658663">
            <a:off x="13321962" y="-948507"/>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871030" y="1185084"/>
            <a:ext cx="6545941" cy="8857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Conclusion</a:t>
            </a:r>
          </a:p>
        </p:txBody>
      </p:sp>
      <p:sp>
        <p:nvSpPr>
          <p:cNvPr name="TextBox 3" id="3"/>
          <p:cNvSpPr txBox="true"/>
          <p:nvPr/>
        </p:nvSpPr>
        <p:spPr>
          <a:xfrm rot="0">
            <a:off x="2226941" y="2879573"/>
            <a:ext cx="18169358" cy="3602226"/>
          </a:xfrm>
          <a:prstGeom prst="rect">
            <a:avLst/>
          </a:prstGeom>
        </p:spPr>
        <p:txBody>
          <a:bodyPr anchor="t" rtlCol="false" tIns="0" lIns="0" bIns="0" rIns="0">
            <a:spAutoFit/>
          </a:bodyPr>
          <a:lstStyle/>
          <a:p>
            <a:pPr algn="l">
              <a:lnSpc>
                <a:spcPts val="5803"/>
              </a:lnSpc>
            </a:pPr>
          </a:p>
          <a:p>
            <a:pPr algn="l">
              <a:lnSpc>
                <a:spcPts val="5803"/>
              </a:lnSpc>
            </a:pPr>
            <a:r>
              <a:rPr lang="en-US" sz="4145" spc="45">
                <a:solidFill>
                  <a:srgbClr val="000000"/>
                </a:solidFill>
                <a:latin typeface="Glacial Indifference"/>
                <a:ea typeface="Glacial Indifference"/>
                <a:cs typeface="Glacial Indifference"/>
                <a:sym typeface="Glacial Indifference"/>
              </a:rPr>
              <a:t>Ensemble models provide robust predictions for crop yield in Kenya</a:t>
            </a:r>
          </a:p>
          <a:p>
            <a:pPr algn="l">
              <a:lnSpc>
                <a:spcPts val="5803"/>
              </a:lnSpc>
            </a:pPr>
            <a:r>
              <a:rPr lang="en-US" sz="4145" spc="45">
                <a:solidFill>
                  <a:srgbClr val="000000"/>
                </a:solidFill>
                <a:latin typeface="Glacial Indifference"/>
                <a:ea typeface="Glacial Indifference"/>
                <a:cs typeface="Glacial Indifference"/>
                <a:sym typeface="Glacial Indifference"/>
              </a:rPr>
              <a:t>Random Forest selected as final model</a:t>
            </a:r>
          </a:p>
          <a:p>
            <a:pPr algn="l">
              <a:lnSpc>
                <a:spcPts val="5803"/>
              </a:lnSpc>
            </a:pPr>
            <a:r>
              <a:rPr lang="en-US" sz="4145" spc="45">
                <a:solidFill>
                  <a:srgbClr val="000000"/>
                </a:solidFill>
                <a:latin typeface="Glacial Indifference"/>
                <a:ea typeface="Glacial Indifference"/>
                <a:cs typeface="Glacial Indifference"/>
                <a:sym typeface="Glacial Indifference"/>
              </a:rPr>
              <a:t>Future integration of climate and soil data will improve accuracy</a:t>
            </a:r>
          </a:p>
          <a:p>
            <a:pPr algn="l">
              <a:lnSpc>
                <a:spcPts val="5803"/>
              </a:lnSpc>
            </a:pPr>
            <a:r>
              <a:rPr lang="en-US" sz="4145" spc="45">
                <a:solidFill>
                  <a:srgbClr val="000000"/>
                </a:solidFill>
                <a:latin typeface="Glacial Indifference"/>
                <a:ea typeface="Glacial Indifference"/>
                <a:cs typeface="Glacial Indifference"/>
                <a:sym typeface="Glacial Indifference"/>
              </a:rPr>
              <a:t>Contribution: supports food security and agricultural planning</a:t>
            </a:r>
          </a:p>
        </p:txBody>
      </p:sp>
      <p:sp>
        <p:nvSpPr>
          <p:cNvPr name="Freeform 4" id="4"/>
          <p:cNvSpPr/>
          <p:nvPr/>
        </p:nvSpPr>
        <p:spPr>
          <a:xfrm flipH="false" flipV="false" rot="-1419751">
            <a:off x="-1904602" y="2666149"/>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4206219" y="6830475"/>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989200">
            <a:off x="-1070108" y="13483"/>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226145" y="6481799"/>
            <a:ext cx="10338976" cy="5301075"/>
          </a:xfrm>
          <a:custGeom>
            <a:avLst/>
            <a:gdLst/>
            <a:ahLst/>
            <a:cxnLst/>
            <a:rect r="r" b="b" t="t" l="l"/>
            <a:pathLst>
              <a:path h="5301075" w="10338976">
                <a:moveTo>
                  <a:pt x="0" y="0"/>
                </a:moveTo>
                <a:lnTo>
                  <a:pt x="10338977" y="0"/>
                </a:lnTo>
                <a:lnTo>
                  <a:pt x="10338977" y="5301075"/>
                </a:lnTo>
                <a:lnTo>
                  <a:pt x="0" y="5301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8658663">
            <a:off x="12807612" y="13483"/>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true" flipV="false" rot="0">
            <a:off x="-5236318" y="5513601"/>
            <a:ext cx="13951387" cy="7153257"/>
          </a:xfrm>
          <a:custGeom>
            <a:avLst/>
            <a:gdLst/>
            <a:ahLst/>
            <a:cxnLst/>
            <a:rect r="r" b="b" t="t" l="l"/>
            <a:pathLst>
              <a:path h="7153257" w="13951387">
                <a:moveTo>
                  <a:pt x="13951387" y="0"/>
                </a:moveTo>
                <a:lnTo>
                  <a:pt x="0" y="0"/>
                </a:lnTo>
                <a:lnTo>
                  <a:pt x="0" y="7153257"/>
                </a:lnTo>
                <a:lnTo>
                  <a:pt x="13951387" y="7153257"/>
                </a:lnTo>
                <a:lnTo>
                  <a:pt x="139513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45977" y="2865351"/>
            <a:ext cx="10724648" cy="4553852"/>
          </a:xfrm>
          <a:prstGeom prst="rect">
            <a:avLst/>
          </a:prstGeom>
        </p:spPr>
        <p:txBody>
          <a:bodyPr anchor="t" rtlCol="false" tIns="0" lIns="0" bIns="0" rIns="0">
            <a:spAutoFit/>
          </a:bodyPr>
          <a:lstStyle/>
          <a:p>
            <a:pPr algn="ctr">
              <a:lnSpc>
                <a:spcPts val="17426"/>
              </a:lnSpc>
            </a:pPr>
            <a:r>
              <a:rPr lang="en-US" sz="17965">
                <a:solidFill>
                  <a:srgbClr val="384A1C"/>
                </a:solidFill>
                <a:latin typeface="Bree Serif"/>
                <a:ea typeface="Bree Serif"/>
                <a:cs typeface="Bree Serif"/>
                <a:sym typeface="Bree Serif"/>
              </a:rPr>
              <a:t>Thank You</a:t>
            </a:r>
          </a:p>
        </p:txBody>
      </p:sp>
      <p:sp>
        <p:nvSpPr>
          <p:cNvPr name="Freeform 4" id="4"/>
          <p:cNvSpPr/>
          <p:nvPr/>
        </p:nvSpPr>
        <p:spPr>
          <a:xfrm flipH="false" flipV="false" rot="7989200">
            <a:off x="-2037885" y="-379852"/>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37497" y="5849742"/>
            <a:ext cx="13295794" cy="6817116"/>
          </a:xfrm>
          <a:custGeom>
            <a:avLst/>
            <a:gdLst/>
            <a:ahLst/>
            <a:cxnLst/>
            <a:rect r="r" b="b" t="t" l="l"/>
            <a:pathLst>
              <a:path h="6817116" w="13295794">
                <a:moveTo>
                  <a:pt x="0" y="0"/>
                </a:moveTo>
                <a:lnTo>
                  <a:pt x="13295793" y="0"/>
                </a:lnTo>
                <a:lnTo>
                  <a:pt x="13295793" y="6817116"/>
                </a:lnTo>
                <a:lnTo>
                  <a:pt x="0" y="6817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8658663">
            <a:off x="13321962" y="-948507"/>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419751">
            <a:off x="14328499"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8">
              <a:alphaModFix amt="43000"/>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700000">
            <a:off x="7096790" y="-2057400"/>
            <a:ext cx="3823023" cy="4114800"/>
          </a:xfrm>
          <a:custGeom>
            <a:avLst/>
            <a:gdLst/>
            <a:ahLst/>
            <a:cxnLst/>
            <a:rect r="r" b="b" t="t" l="l"/>
            <a:pathLst>
              <a:path h="4114800" w="3823023">
                <a:moveTo>
                  <a:pt x="3823023" y="0"/>
                </a:moveTo>
                <a:lnTo>
                  <a:pt x="0" y="0"/>
                </a:lnTo>
                <a:lnTo>
                  <a:pt x="0" y="4114800"/>
                </a:lnTo>
                <a:lnTo>
                  <a:pt x="3823023" y="4114800"/>
                </a:lnTo>
                <a:lnTo>
                  <a:pt x="3823023" y="0"/>
                </a:lnTo>
                <a:close/>
              </a:path>
            </a:pathLst>
          </a:custGeom>
          <a:blipFill>
            <a:blip r:embed="rId8">
              <a:alphaModFix amt="43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871030" y="1186142"/>
            <a:ext cx="6545941" cy="8857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Our Team</a:t>
            </a:r>
          </a:p>
        </p:txBody>
      </p:sp>
      <p:sp>
        <p:nvSpPr>
          <p:cNvPr name="TextBox 3" id="3"/>
          <p:cNvSpPr txBox="true"/>
          <p:nvPr/>
        </p:nvSpPr>
        <p:spPr>
          <a:xfrm rot="0">
            <a:off x="3051134" y="3137718"/>
            <a:ext cx="11724404" cy="6715324"/>
          </a:xfrm>
          <a:prstGeom prst="rect">
            <a:avLst/>
          </a:prstGeom>
        </p:spPr>
        <p:txBody>
          <a:bodyPr anchor="t" rtlCol="false" tIns="0" lIns="0" bIns="0" rIns="0">
            <a:spAutoFit/>
          </a:bodyPr>
          <a:lstStyle/>
          <a:p>
            <a:pPr algn="ctr">
              <a:lnSpc>
                <a:spcPts val="8914"/>
              </a:lnSpc>
            </a:pPr>
            <a:r>
              <a:rPr lang="en-US" sz="6367" spc="70">
                <a:solidFill>
                  <a:srgbClr val="000000"/>
                </a:solidFill>
                <a:latin typeface="Glacial Indifference"/>
                <a:ea typeface="Glacial Indifference"/>
                <a:cs typeface="Glacial Indifference"/>
                <a:sym typeface="Glacial Indifference"/>
              </a:rPr>
              <a:t>Ray Onsongo</a:t>
            </a:r>
          </a:p>
          <a:p>
            <a:pPr algn="ctr">
              <a:lnSpc>
                <a:spcPts val="8914"/>
              </a:lnSpc>
            </a:pPr>
            <a:r>
              <a:rPr lang="en-US" sz="6367" spc="70">
                <a:solidFill>
                  <a:srgbClr val="000000"/>
                </a:solidFill>
                <a:latin typeface="Glacial Indifference"/>
                <a:ea typeface="Glacial Indifference"/>
                <a:cs typeface="Glacial Indifference"/>
                <a:sym typeface="Glacial Indifference"/>
              </a:rPr>
              <a:t>Abigael Musyoka</a:t>
            </a:r>
          </a:p>
          <a:p>
            <a:pPr algn="ctr">
              <a:lnSpc>
                <a:spcPts val="8914"/>
              </a:lnSpc>
            </a:pPr>
            <a:r>
              <a:rPr lang="en-US" sz="6367" spc="70">
                <a:solidFill>
                  <a:srgbClr val="000000"/>
                </a:solidFill>
                <a:latin typeface="Glacial Indifference"/>
                <a:ea typeface="Glacial Indifference"/>
                <a:cs typeface="Glacial Indifference"/>
                <a:sym typeface="Glacial Indifference"/>
              </a:rPr>
              <a:t>Marylyne Ingwe</a:t>
            </a:r>
          </a:p>
          <a:p>
            <a:pPr algn="ctr">
              <a:lnSpc>
                <a:spcPts val="8914"/>
              </a:lnSpc>
            </a:pPr>
            <a:r>
              <a:rPr lang="en-US" sz="6367" spc="70">
                <a:solidFill>
                  <a:srgbClr val="000000"/>
                </a:solidFill>
                <a:latin typeface="Glacial Indifference"/>
                <a:ea typeface="Glacial Indifference"/>
                <a:cs typeface="Glacial Indifference"/>
                <a:sym typeface="Glacial Indifference"/>
              </a:rPr>
              <a:t>Elizabeth Kiluu</a:t>
            </a:r>
          </a:p>
          <a:p>
            <a:pPr algn="ctr">
              <a:lnSpc>
                <a:spcPts val="8914"/>
              </a:lnSpc>
            </a:pPr>
            <a:r>
              <a:rPr lang="en-US" sz="6367" spc="70">
                <a:solidFill>
                  <a:srgbClr val="000000"/>
                </a:solidFill>
                <a:latin typeface="Glacial Indifference"/>
                <a:ea typeface="Glacial Indifference"/>
                <a:cs typeface="Glacial Indifference"/>
                <a:sym typeface="Glacial Indifference"/>
              </a:rPr>
              <a:t>Pauline Kimenzu</a:t>
            </a:r>
          </a:p>
          <a:p>
            <a:pPr algn="ctr">
              <a:lnSpc>
                <a:spcPts val="8914"/>
              </a:lnSpc>
            </a:pPr>
            <a:r>
              <a:rPr lang="en-US" sz="6367" spc="70">
                <a:solidFill>
                  <a:srgbClr val="000000"/>
                </a:solidFill>
                <a:latin typeface="Glacial Indifference"/>
                <a:ea typeface="Glacial Indifference"/>
                <a:cs typeface="Glacial Indifference"/>
                <a:sym typeface="Glacial Indifference"/>
              </a:rPr>
              <a:t>MaryBennah Kuloba</a:t>
            </a:r>
          </a:p>
        </p:txBody>
      </p:sp>
      <p:sp>
        <p:nvSpPr>
          <p:cNvPr name="TextBox 4" id="4"/>
          <p:cNvSpPr txBox="true"/>
          <p:nvPr/>
        </p:nvSpPr>
        <p:spPr>
          <a:xfrm rot="0">
            <a:off x="2583446" y="2055798"/>
            <a:ext cx="11724404" cy="1095572"/>
          </a:xfrm>
          <a:prstGeom prst="rect">
            <a:avLst/>
          </a:prstGeom>
        </p:spPr>
        <p:txBody>
          <a:bodyPr anchor="t" rtlCol="false" tIns="0" lIns="0" bIns="0" rIns="0">
            <a:spAutoFit/>
          </a:bodyPr>
          <a:lstStyle/>
          <a:p>
            <a:pPr algn="ctr">
              <a:lnSpc>
                <a:spcPts val="8914"/>
              </a:lnSpc>
            </a:pPr>
            <a:r>
              <a:rPr lang="en-US" sz="6367" spc="70">
                <a:solidFill>
                  <a:srgbClr val="000000"/>
                </a:solidFill>
                <a:latin typeface="Glacial Indifference"/>
                <a:ea typeface="Glacial Indifference"/>
                <a:cs typeface="Glacial Indifference"/>
                <a:sym typeface="Glacial Indifference"/>
              </a:rPr>
              <a:t>Kennedy Wamwati</a:t>
            </a:r>
          </a:p>
        </p:txBody>
      </p:sp>
      <p:sp>
        <p:nvSpPr>
          <p:cNvPr name="Freeform 5" id="5"/>
          <p:cNvSpPr/>
          <p:nvPr/>
        </p:nvSpPr>
        <p:spPr>
          <a:xfrm flipH="false" flipV="false" rot="-1419751">
            <a:off x="-1904602" y="2666149"/>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4977744" y="7274495"/>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989200">
            <a:off x="-2037885" y="-379852"/>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408339" y="7021529"/>
            <a:ext cx="10338976" cy="5301075"/>
          </a:xfrm>
          <a:custGeom>
            <a:avLst/>
            <a:gdLst/>
            <a:ahLst/>
            <a:cxnLst/>
            <a:rect r="r" b="b" t="t" l="l"/>
            <a:pathLst>
              <a:path h="5301075" w="10338976">
                <a:moveTo>
                  <a:pt x="0" y="0"/>
                </a:moveTo>
                <a:lnTo>
                  <a:pt x="10338976" y="0"/>
                </a:lnTo>
                <a:lnTo>
                  <a:pt x="10338976" y="5301076"/>
                </a:lnTo>
                <a:lnTo>
                  <a:pt x="0" y="5301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8658663">
            <a:off x="13321962" y="-948507"/>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871030" y="346884"/>
            <a:ext cx="6545941" cy="17239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Business Understanding</a:t>
            </a:r>
          </a:p>
        </p:txBody>
      </p:sp>
      <p:sp>
        <p:nvSpPr>
          <p:cNvPr name="TextBox 3" id="3"/>
          <p:cNvSpPr txBox="true"/>
          <p:nvPr/>
        </p:nvSpPr>
        <p:spPr>
          <a:xfrm rot="0">
            <a:off x="1028700" y="2665223"/>
            <a:ext cx="16791062" cy="4301094"/>
          </a:xfrm>
          <a:prstGeom prst="rect">
            <a:avLst/>
          </a:prstGeom>
        </p:spPr>
        <p:txBody>
          <a:bodyPr anchor="t" rtlCol="false" tIns="0" lIns="0" bIns="0" rIns="0">
            <a:spAutoFit/>
          </a:bodyPr>
          <a:lstStyle/>
          <a:p>
            <a:pPr algn="l">
              <a:lnSpc>
                <a:spcPts val="4938"/>
              </a:lnSpc>
            </a:pPr>
            <a:r>
              <a:rPr lang="en-US" sz="3527" spc="38">
                <a:solidFill>
                  <a:srgbClr val="000000"/>
                </a:solidFill>
                <a:latin typeface="Glacial Indifference"/>
                <a:ea typeface="Glacial Indifference"/>
                <a:cs typeface="Glacial Indifference"/>
                <a:sym typeface="Glacial Indifference"/>
              </a:rPr>
              <a:t>Agricultural producti</a:t>
            </a:r>
            <a:r>
              <a:rPr lang="en-US" sz="3527" spc="38">
                <a:solidFill>
                  <a:srgbClr val="000000"/>
                </a:solidFill>
                <a:latin typeface="Glacial Indifference"/>
                <a:ea typeface="Glacial Indifference"/>
                <a:cs typeface="Glacial Indifference"/>
                <a:sym typeface="Glacial Indifference"/>
              </a:rPr>
              <a:t>on in Kenya is highly sensitive to climatic variability, land-use dynamics, and long-term structural transformation. Reliable prediction of crop production is therefore critical for food security planning, early warning systems, and evidence-based agricultural policy formulation. This project evaluates the performance of baseline statistical models and ensemble machine learning methods in predicting crop production in Kenya, with particular attention to methodological rigor, temporal structure, and avoidance of target leakage.</a:t>
            </a:r>
          </a:p>
        </p:txBody>
      </p:sp>
      <p:sp>
        <p:nvSpPr>
          <p:cNvPr name="Freeform 4" id="4"/>
          <p:cNvSpPr/>
          <p:nvPr/>
        </p:nvSpPr>
        <p:spPr>
          <a:xfrm flipH="false" flipV="false" rot="-1419751">
            <a:off x="-1904602" y="2666149"/>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4168647" y="7013108"/>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989200">
            <a:off x="-2037885" y="-379852"/>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36714" y="7274495"/>
            <a:ext cx="10338976" cy="5301075"/>
          </a:xfrm>
          <a:custGeom>
            <a:avLst/>
            <a:gdLst/>
            <a:ahLst/>
            <a:cxnLst/>
            <a:rect r="r" b="b" t="t" l="l"/>
            <a:pathLst>
              <a:path h="5301075" w="10338976">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8658663">
            <a:off x="13321962" y="-948507"/>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871030" y="1185084"/>
            <a:ext cx="6545941" cy="8857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Data Sources</a:t>
            </a:r>
          </a:p>
        </p:txBody>
      </p:sp>
      <p:sp>
        <p:nvSpPr>
          <p:cNvPr name="Freeform 3" id="3"/>
          <p:cNvSpPr/>
          <p:nvPr/>
        </p:nvSpPr>
        <p:spPr>
          <a:xfrm flipH="false" flipV="false" rot="-1419751">
            <a:off x="-1904602" y="2666149"/>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2569628" y="5727233"/>
            <a:ext cx="10848774" cy="5562462"/>
          </a:xfrm>
          <a:custGeom>
            <a:avLst/>
            <a:gdLst/>
            <a:ahLst/>
            <a:cxnLst/>
            <a:rect r="r" b="b" t="t" l="l"/>
            <a:pathLst>
              <a:path h="5562462" w="10848774">
                <a:moveTo>
                  <a:pt x="10848775" y="0"/>
                </a:moveTo>
                <a:lnTo>
                  <a:pt x="0" y="0"/>
                </a:lnTo>
                <a:lnTo>
                  <a:pt x="0" y="5562462"/>
                </a:lnTo>
                <a:lnTo>
                  <a:pt x="10848775" y="5562462"/>
                </a:lnTo>
                <a:lnTo>
                  <a:pt x="1084877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989200">
            <a:off x="-3238035" y="-1637152"/>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836714" y="7274495"/>
            <a:ext cx="10338976" cy="5301075"/>
          </a:xfrm>
          <a:custGeom>
            <a:avLst/>
            <a:gdLst/>
            <a:ahLst/>
            <a:cxnLst/>
            <a:rect r="r" b="b" t="t" l="l"/>
            <a:pathLst>
              <a:path h="5301075" w="10338976">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8658663">
            <a:off x="15489234" y="-1637152"/>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831996" y="2527384"/>
            <a:ext cx="15987766" cy="4987109"/>
          </a:xfrm>
          <a:prstGeom prst="rect">
            <a:avLst/>
          </a:prstGeom>
        </p:spPr>
        <p:txBody>
          <a:bodyPr anchor="t" rtlCol="false" tIns="0" lIns="0" bIns="0" rIns="0">
            <a:spAutoFit/>
          </a:bodyPr>
          <a:lstStyle/>
          <a:p>
            <a:pPr algn="ctr">
              <a:lnSpc>
                <a:spcPts val="9958"/>
              </a:lnSpc>
              <a:spcBef>
                <a:spcPct val="0"/>
              </a:spcBef>
            </a:pPr>
            <a:r>
              <a:rPr lang="en-US" sz="7113">
                <a:solidFill>
                  <a:srgbClr val="384A1C"/>
                </a:solidFill>
                <a:latin typeface="Bree Serif"/>
                <a:ea typeface="Bree Serif"/>
                <a:cs typeface="Bree Serif"/>
                <a:sym typeface="Bree Serif"/>
              </a:rPr>
              <a:t>The dataset is s</a:t>
            </a:r>
            <a:r>
              <a:rPr lang="en-US" sz="7113">
                <a:solidFill>
                  <a:srgbClr val="384A1C"/>
                </a:solidFill>
                <a:latin typeface="Bree Serif"/>
                <a:ea typeface="Bree Serif"/>
                <a:cs typeface="Bree Serif"/>
                <a:sym typeface="Bree Serif"/>
              </a:rPr>
              <a:t>ourced from FAOSTAT and contains annual observations of crops and livestock products in Kenya from 1961 to 2021.</a:t>
            </a:r>
          </a:p>
        </p:txBody>
      </p:sp>
      <p:sp>
        <p:nvSpPr>
          <p:cNvPr name="Freeform 10" id="10"/>
          <p:cNvSpPr/>
          <p:nvPr/>
        </p:nvSpPr>
        <p:spPr>
          <a:xfrm flipH="true" flipV="false" rot="0">
            <a:off x="-4977744" y="8202075"/>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3885241" y="1185084"/>
            <a:ext cx="10517519" cy="8857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Data Analysis Scope</a:t>
            </a:r>
          </a:p>
        </p:txBody>
      </p:sp>
      <p:sp>
        <p:nvSpPr>
          <p:cNvPr name="TextBox 3" id="3"/>
          <p:cNvSpPr txBox="true"/>
          <p:nvPr/>
        </p:nvSpPr>
        <p:spPr>
          <a:xfrm rot="0">
            <a:off x="693887" y="2934147"/>
            <a:ext cx="16674880" cy="4501460"/>
          </a:xfrm>
          <a:prstGeom prst="rect">
            <a:avLst/>
          </a:prstGeom>
        </p:spPr>
        <p:txBody>
          <a:bodyPr anchor="t" rtlCol="false" tIns="0" lIns="0" bIns="0" rIns="0">
            <a:spAutoFit/>
          </a:bodyPr>
          <a:lstStyle/>
          <a:p>
            <a:pPr algn="l">
              <a:lnSpc>
                <a:spcPts val="5159"/>
              </a:lnSpc>
            </a:pPr>
            <a:r>
              <a:rPr lang="en-US" sz="3685" spc="40">
                <a:solidFill>
                  <a:srgbClr val="000000"/>
                </a:solidFill>
                <a:latin typeface="Glacial Indifference"/>
                <a:ea typeface="Glacial Indifference"/>
                <a:cs typeface="Glacial Indifference"/>
                <a:sym typeface="Glacial Indifference"/>
              </a:rPr>
              <a:t>This p</a:t>
            </a:r>
            <a:r>
              <a:rPr lang="en-US" sz="3685" spc="40">
                <a:solidFill>
                  <a:srgbClr val="000000"/>
                </a:solidFill>
                <a:latin typeface="Glacial Indifference"/>
                <a:ea typeface="Glacial Indifference"/>
                <a:cs typeface="Glacial Indifference"/>
                <a:sym typeface="Glacial Indifference"/>
              </a:rPr>
              <a:t>roject focuses exclusively on crop production, retaining only the following elements:</a:t>
            </a:r>
          </a:p>
          <a:p>
            <a:pPr algn="l" marL="795735" indent="-397868" lvl="1">
              <a:lnSpc>
                <a:spcPts val="5159"/>
              </a:lnSpc>
              <a:buAutoNum type="arabicPeriod" startAt="1"/>
            </a:pPr>
            <a:r>
              <a:rPr lang="en-US" sz="3685" spc="40">
                <a:solidFill>
                  <a:srgbClr val="000000"/>
                </a:solidFill>
                <a:latin typeface="Glacial Indifference"/>
                <a:ea typeface="Glacial Indifference"/>
                <a:cs typeface="Glacial Indifference"/>
                <a:sym typeface="Glacial Indifference"/>
              </a:rPr>
              <a:t>Total Production (tonnes), which is the primary prediction target , with yield modeled indirectly through leakage-safe transformations.</a:t>
            </a:r>
          </a:p>
          <a:p>
            <a:pPr algn="l" marL="795735" indent="-397868" lvl="1">
              <a:lnSpc>
                <a:spcPts val="5159"/>
              </a:lnSpc>
              <a:buAutoNum type="arabicPeriod" startAt="1"/>
            </a:pPr>
            <a:r>
              <a:rPr lang="en-US" sz="3685" spc="40">
                <a:solidFill>
                  <a:srgbClr val="000000"/>
                </a:solidFill>
                <a:latin typeface="Glacial Indifference"/>
                <a:ea typeface="Glacial Indifference"/>
                <a:cs typeface="Glacial Indifference"/>
                <a:sym typeface="Glacial Indifference"/>
              </a:rPr>
              <a:t>Area harvested (hectares)</a:t>
            </a:r>
          </a:p>
          <a:p>
            <a:pPr algn="l" marL="795735" indent="-397868" lvl="1">
              <a:lnSpc>
                <a:spcPts val="5159"/>
              </a:lnSpc>
              <a:buAutoNum type="arabicPeriod" startAt="1"/>
            </a:pPr>
            <a:r>
              <a:rPr lang="en-US" sz="3685" spc="40">
                <a:solidFill>
                  <a:srgbClr val="000000"/>
                </a:solidFill>
                <a:latin typeface="Glacial Indifference"/>
                <a:ea typeface="Glacial Indifference"/>
                <a:cs typeface="Glacial Indifference"/>
                <a:sym typeface="Glacial Indifference"/>
              </a:rPr>
              <a:t>Yield (hectograms per hectare)</a:t>
            </a:r>
          </a:p>
          <a:p>
            <a:pPr algn="l">
              <a:lnSpc>
                <a:spcPts val="5159"/>
              </a:lnSpc>
            </a:pPr>
          </a:p>
        </p:txBody>
      </p:sp>
      <p:sp>
        <p:nvSpPr>
          <p:cNvPr name="Freeform 4" id="4"/>
          <p:cNvSpPr/>
          <p:nvPr/>
        </p:nvSpPr>
        <p:spPr>
          <a:xfrm flipH="false" flipV="false" rot="-1419751">
            <a:off x="-1904602" y="2666149"/>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4168647" y="7013108"/>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989200">
            <a:off x="-2037885" y="-379852"/>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36714" y="7274495"/>
            <a:ext cx="10338976" cy="5301075"/>
          </a:xfrm>
          <a:custGeom>
            <a:avLst/>
            <a:gdLst/>
            <a:ahLst/>
            <a:cxnLst/>
            <a:rect r="r" b="b" t="t" l="l"/>
            <a:pathLst>
              <a:path h="5301075" w="10338976">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8658663">
            <a:off x="13321962" y="-948507"/>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871030" y="662000"/>
            <a:ext cx="6545941" cy="8857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Data Cleaning</a:t>
            </a:r>
          </a:p>
        </p:txBody>
      </p:sp>
      <p:sp>
        <p:nvSpPr>
          <p:cNvPr name="TextBox 3" id="3"/>
          <p:cNvSpPr txBox="true"/>
          <p:nvPr/>
        </p:nvSpPr>
        <p:spPr>
          <a:xfrm rot="0">
            <a:off x="2362322" y="2005266"/>
            <a:ext cx="7474391" cy="7131610"/>
          </a:xfrm>
          <a:prstGeom prst="rect">
            <a:avLst/>
          </a:prstGeom>
        </p:spPr>
        <p:txBody>
          <a:bodyPr anchor="t" rtlCol="false" tIns="0" lIns="0" bIns="0" rIns="0">
            <a:spAutoFit/>
          </a:bodyPr>
          <a:lstStyle/>
          <a:p>
            <a:pPr algn="l" marL="736331" indent="-368166" lvl="1">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S</a:t>
            </a:r>
            <a:r>
              <a:rPr lang="en-US" sz="3410" spc="37">
                <a:solidFill>
                  <a:srgbClr val="000000"/>
                </a:solidFill>
                <a:latin typeface="Glacial Indifference"/>
                <a:ea typeface="Glacial Indifference"/>
                <a:cs typeface="Glacial Indifference"/>
                <a:sym typeface="Glacial Indifference"/>
              </a:rPr>
              <a:t>election of Relevant Variables</a:t>
            </a:r>
          </a:p>
          <a:p>
            <a:pPr algn="l" marL="736331" indent="-368166" lvl="1">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Handling Missing and Inconsistent Values</a:t>
            </a:r>
          </a:p>
          <a:p>
            <a:pPr algn="l" marL="736331" indent="-368166" lvl="1">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Standardization</a:t>
            </a:r>
          </a:p>
          <a:p>
            <a:pPr algn="l" marL="736331" indent="-368166" lvl="1">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Renaming of Variables</a:t>
            </a:r>
          </a:p>
          <a:p>
            <a:pPr algn="l" marL="736331" indent="-368166" lvl="1">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Filtering based on data availability and reliability</a:t>
            </a:r>
          </a:p>
          <a:p>
            <a:pPr algn="l" marL="736331" indent="-368166" lvl="1">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Construction of time-ordered panel structures</a:t>
            </a:r>
          </a:p>
          <a:p>
            <a:pPr algn="l" marL="736331" indent="-368166" lvl="1">
              <a:lnSpc>
                <a:spcPts val="4774"/>
              </a:lnSpc>
              <a:buFont typeface="Arial"/>
              <a:buChar char="•"/>
            </a:pPr>
            <a:r>
              <a:rPr lang="en-US" sz="3410" spc="37">
                <a:solidFill>
                  <a:srgbClr val="000000"/>
                </a:solidFill>
                <a:latin typeface="Glacial Indifference"/>
                <a:ea typeface="Glacial Indifference"/>
                <a:cs typeface="Glacial Indifference"/>
                <a:sym typeface="Glacial Indifference"/>
              </a:rPr>
              <a:t>Outlier assessment and diagnostic</a:t>
            </a:r>
          </a:p>
          <a:p>
            <a:pPr algn="l" marL="736331" indent="-368166" lvl="1">
              <a:lnSpc>
                <a:spcPts val="4774"/>
              </a:lnSpc>
              <a:buFont typeface="Arial"/>
              <a:buChar char="•"/>
            </a:pPr>
          </a:p>
          <a:p>
            <a:pPr algn="l" marL="736331" indent="-368166" lvl="1">
              <a:lnSpc>
                <a:spcPts val="4774"/>
              </a:lnSpc>
              <a:buFont typeface="Arial"/>
              <a:buChar char="•"/>
            </a:pPr>
          </a:p>
        </p:txBody>
      </p:sp>
      <p:sp>
        <p:nvSpPr>
          <p:cNvPr name="Freeform 4" id="4"/>
          <p:cNvSpPr/>
          <p:nvPr/>
        </p:nvSpPr>
        <p:spPr>
          <a:xfrm flipH="false" flipV="false" rot="-1419751">
            <a:off x="-1904602" y="2666149"/>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4168647" y="7013108"/>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989200">
            <a:off x="-2037885" y="-379852"/>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36714" y="7274495"/>
            <a:ext cx="10338976" cy="5301075"/>
          </a:xfrm>
          <a:custGeom>
            <a:avLst/>
            <a:gdLst/>
            <a:ahLst/>
            <a:cxnLst/>
            <a:rect r="r" b="b" t="t" l="l"/>
            <a:pathLst>
              <a:path h="5301075" w="10338976">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8658663">
            <a:off x="13321962" y="-948507"/>
            <a:ext cx="6133171" cy="4114800"/>
          </a:xfrm>
          <a:custGeom>
            <a:avLst/>
            <a:gdLst/>
            <a:ahLst/>
            <a:cxnLst/>
            <a:rect r="r" b="b" t="t" l="l"/>
            <a:pathLst>
              <a:path h="4114800" w="6133171">
                <a:moveTo>
                  <a:pt x="6133171" y="0"/>
                </a:moveTo>
                <a:lnTo>
                  <a:pt x="0" y="0"/>
                </a:lnTo>
                <a:lnTo>
                  <a:pt x="0" y="4114800"/>
                </a:lnTo>
                <a:lnTo>
                  <a:pt x="6133171" y="4114800"/>
                </a:lnTo>
                <a:lnTo>
                  <a:pt x="613317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122464" y="1691412"/>
            <a:ext cx="7537029" cy="6599383"/>
          </a:xfrm>
          <a:prstGeom prst="rect">
            <a:avLst/>
          </a:prstGeom>
        </p:spPr>
        <p:txBody>
          <a:bodyPr anchor="t" rtlCol="false" tIns="0" lIns="0" bIns="0" rIns="0">
            <a:spAutoFit/>
          </a:bodyPr>
          <a:lstStyle/>
          <a:p>
            <a:pPr algn="l">
              <a:lnSpc>
                <a:spcPts val="4814"/>
              </a:lnSpc>
            </a:pPr>
          </a:p>
          <a:p>
            <a:pPr algn="l" marL="742502" indent="-371251" lvl="1">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Retained crop-related elements only</a:t>
            </a:r>
          </a:p>
          <a:p>
            <a:pPr algn="l" marL="742502" indent="-371251" lvl="1">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Enforced consistent units:</a:t>
            </a:r>
          </a:p>
          <a:p>
            <a:pPr algn="l" marL="742502" indent="-371251" lvl="1">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Production → tonnes</a:t>
            </a:r>
          </a:p>
          <a:p>
            <a:pPr algn="l" marL="742502" indent="-371251" lvl="1">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Area harvested → hectares</a:t>
            </a:r>
          </a:p>
          <a:p>
            <a:pPr algn="l" marL="742502" indent="-371251" lvl="1">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Yield → hg/ha</a:t>
            </a:r>
          </a:p>
          <a:p>
            <a:pPr algn="l" marL="742502" indent="-371251" lvl="1">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Converted data types and removed invalid or missing records</a:t>
            </a:r>
          </a:p>
          <a:p>
            <a:pPr algn="l" marL="742502" indent="-371251" lvl="1">
              <a:lnSpc>
                <a:spcPts val="4814"/>
              </a:lnSpc>
              <a:buFont typeface="Arial"/>
              <a:buChar char="•"/>
            </a:pPr>
            <a:r>
              <a:rPr lang="en-US" sz="3439" spc="37">
                <a:solidFill>
                  <a:srgbClr val="000000"/>
                </a:solidFill>
                <a:latin typeface="Glacial Indifference"/>
                <a:ea typeface="Glacial Indifference"/>
                <a:cs typeface="Glacial Indifference"/>
                <a:sym typeface="Glacial Indifference"/>
              </a:rPr>
              <a:t>Normalized categorical text field</a:t>
            </a:r>
          </a:p>
          <a:p>
            <a:pPr algn="l" marL="742502" indent="-371251" lvl="1">
              <a:lnSpc>
                <a:spcPts val="4814"/>
              </a:lnSpc>
              <a:buFont typeface="Arial"/>
              <a:buChar char="•"/>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360780" y="138785"/>
            <a:ext cx="6545941" cy="17239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Feature Engineering</a:t>
            </a:r>
          </a:p>
        </p:txBody>
      </p:sp>
      <p:sp>
        <p:nvSpPr>
          <p:cNvPr name="TextBox 3" id="3"/>
          <p:cNvSpPr txBox="true"/>
          <p:nvPr/>
        </p:nvSpPr>
        <p:spPr>
          <a:xfrm rot="0">
            <a:off x="342900" y="1565784"/>
            <a:ext cx="9377497" cy="7316385"/>
          </a:xfrm>
          <a:prstGeom prst="rect">
            <a:avLst/>
          </a:prstGeom>
        </p:spPr>
        <p:txBody>
          <a:bodyPr anchor="t" rtlCol="false" tIns="0" lIns="0" bIns="0" rIns="0">
            <a:spAutoFit/>
          </a:bodyPr>
          <a:lstStyle/>
          <a:p>
            <a:pPr algn="l">
              <a:lnSpc>
                <a:spcPts val="4134"/>
              </a:lnSpc>
            </a:pPr>
            <a:r>
              <a:rPr lang="en-US" sz="2953" spc="32">
                <a:solidFill>
                  <a:srgbClr val="000000"/>
                </a:solidFill>
                <a:latin typeface="Glacial Indifference"/>
                <a:ea typeface="Glacial Indifference"/>
                <a:cs typeface="Glacial Indifference"/>
                <a:sym typeface="Glacial Indifference"/>
              </a:rPr>
              <a:t>             </a:t>
            </a:r>
            <a:r>
              <a:rPr lang="en-US" b="true" sz="2953" i="true" spc="32" u="sng">
                <a:solidFill>
                  <a:srgbClr val="000000"/>
                </a:solidFill>
                <a:latin typeface="Glacial Indifference Bold Italics"/>
                <a:ea typeface="Glacial Indifference Bold Italics"/>
                <a:cs typeface="Glacial Indifference Bold Italics"/>
                <a:sym typeface="Glacial Indifference Bold Italics"/>
              </a:rPr>
              <a:t>Pan</a:t>
            </a:r>
            <a:r>
              <a:rPr lang="en-US" b="true" sz="2953" i="true" spc="32" u="sng">
                <a:solidFill>
                  <a:srgbClr val="000000"/>
                </a:solidFill>
                <a:latin typeface="Glacial Indifference Bold Italics"/>
                <a:ea typeface="Glacial Indifference Bold Italics"/>
                <a:cs typeface="Glacial Indifference Bold Italics"/>
                <a:sym typeface="Glacial Indifference Bold Italics"/>
              </a:rPr>
              <a:t>el Construction</a:t>
            </a:r>
          </a:p>
          <a:p>
            <a:pPr algn="l">
              <a:lnSpc>
                <a:spcPts val="4134"/>
              </a:lnSpc>
            </a:pPr>
            <a:r>
              <a:rPr lang="en-US" sz="2953" spc="32">
                <a:solidFill>
                  <a:srgbClr val="000000"/>
                </a:solidFill>
                <a:latin typeface="Glacial Indifference"/>
                <a:ea typeface="Glacial Indifference"/>
                <a:cs typeface="Glacial Indifference"/>
                <a:sym typeface="Glacial Indifference"/>
              </a:rPr>
              <a:t>The dataset was reshaped from long to wide format, producing one row per:</a:t>
            </a:r>
          </a:p>
          <a:p>
            <a:pPr algn="l" marL="637623" indent="-318812" lvl="1">
              <a:lnSpc>
                <a:spcPts val="4134"/>
              </a:lnSpc>
              <a:buAutoNum type="arabicPeriod" startAt="1"/>
            </a:pPr>
            <a:r>
              <a:rPr lang="en-US" sz="2953" spc="32">
                <a:solidFill>
                  <a:srgbClr val="000000"/>
                </a:solidFill>
                <a:latin typeface="Glacial Indifference"/>
                <a:ea typeface="Glacial Indifference"/>
                <a:cs typeface="Glacial Indifference"/>
                <a:sym typeface="Glacial Indifference"/>
              </a:rPr>
              <a:t>Crop (item)</a:t>
            </a:r>
          </a:p>
          <a:p>
            <a:pPr algn="l" marL="637623" indent="-318812" lvl="1">
              <a:lnSpc>
                <a:spcPts val="4134"/>
              </a:lnSpc>
              <a:buAutoNum type="arabicPeriod" startAt="1"/>
            </a:pPr>
            <a:r>
              <a:rPr lang="en-US" sz="2953" spc="32">
                <a:solidFill>
                  <a:srgbClr val="000000"/>
                </a:solidFill>
                <a:latin typeface="Glacial Indifference"/>
                <a:ea typeface="Glacial Indifference"/>
                <a:cs typeface="Glacial Indifference"/>
                <a:sym typeface="Glacial Indifference"/>
              </a:rPr>
              <a:t>Year (Time-Series)</a:t>
            </a:r>
          </a:p>
          <a:p>
            <a:pPr algn="l">
              <a:lnSpc>
                <a:spcPts val="4134"/>
              </a:lnSpc>
            </a:pPr>
            <a:r>
              <a:rPr lang="en-US" sz="2953" spc="32">
                <a:solidFill>
                  <a:srgbClr val="000000"/>
                </a:solidFill>
                <a:latin typeface="Glacial Indifference"/>
                <a:ea typeface="Glacial Indifference"/>
                <a:cs typeface="Glacial Indifference"/>
                <a:sym typeface="Glacial Indifference"/>
              </a:rPr>
              <a:t>Core variables:</a:t>
            </a:r>
          </a:p>
          <a:p>
            <a:pPr algn="l" marL="637623" indent="-318812" lvl="1">
              <a:lnSpc>
                <a:spcPts val="4134"/>
              </a:lnSpc>
              <a:buAutoNum type="arabicPeriod" startAt="1"/>
            </a:pPr>
            <a:r>
              <a:rPr lang="en-US" sz="2953" spc="32">
                <a:solidFill>
                  <a:srgbClr val="000000"/>
                </a:solidFill>
                <a:latin typeface="Glacial Indifference"/>
                <a:ea typeface="Glacial Indifference"/>
                <a:cs typeface="Glacial Indifference"/>
                <a:sym typeface="Glacial Indifference"/>
              </a:rPr>
              <a:t>production_t</a:t>
            </a:r>
          </a:p>
          <a:p>
            <a:pPr algn="l" marL="637623" indent="-318812" lvl="1">
              <a:lnSpc>
                <a:spcPts val="4134"/>
              </a:lnSpc>
              <a:buAutoNum type="arabicPeriod" startAt="1"/>
            </a:pPr>
            <a:r>
              <a:rPr lang="en-US" sz="2953" spc="32">
                <a:solidFill>
                  <a:srgbClr val="000000"/>
                </a:solidFill>
                <a:latin typeface="Glacial Indifference"/>
                <a:ea typeface="Glacial Indifference"/>
                <a:cs typeface="Glacial Indifference"/>
                <a:sym typeface="Glacial Indifference"/>
              </a:rPr>
              <a:t>area_harvested_ha</a:t>
            </a:r>
          </a:p>
          <a:p>
            <a:pPr algn="l" marL="637623" indent="-318812" lvl="1">
              <a:lnSpc>
                <a:spcPts val="4134"/>
              </a:lnSpc>
              <a:buAutoNum type="arabicPeriod" startAt="1"/>
            </a:pPr>
            <a:r>
              <a:rPr lang="en-US" sz="2953" spc="32">
                <a:solidFill>
                  <a:srgbClr val="000000"/>
                </a:solidFill>
                <a:latin typeface="Glacial Indifference"/>
                <a:ea typeface="Glacial Indifference"/>
                <a:cs typeface="Glacial Indifference"/>
                <a:sym typeface="Glacial Indifference"/>
              </a:rPr>
              <a:t>yield_hg_per_ha</a:t>
            </a:r>
          </a:p>
          <a:p>
            <a:pPr algn="l">
              <a:lnSpc>
                <a:spcPts val="4134"/>
              </a:lnSpc>
            </a:pPr>
            <a:r>
              <a:rPr lang="en-US" sz="2953" spc="32">
                <a:solidFill>
                  <a:srgbClr val="000000"/>
                </a:solidFill>
                <a:latin typeface="Glacial Indifference"/>
                <a:ea typeface="Glacial Indifference"/>
                <a:cs typeface="Glacial Indifference"/>
                <a:sym typeface="Glacial Indifference"/>
              </a:rPr>
              <a:t>Missing yields were derived when both production and harvested area were available:</a:t>
            </a:r>
          </a:p>
          <a:p>
            <a:pPr algn="l">
              <a:lnSpc>
                <a:spcPts val="4134"/>
              </a:lnSpc>
            </a:pPr>
            <a:r>
              <a:rPr lang="en-US" sz="2953" spc="32">
                <a:solidFill>
                  <a:srgbClr val="000000"/>
                </a:solidFill>
                <a:latin typeface="Glacial Indifference"/>
                <a:ea typeface="Glacial Indifference"/>
                <a:cs typeface="Glacial Indifference"/>
                <a:sym typeface="Glacial Indifference"/>
              </a:rPr>
              <a:t>​</a:t>
            </a:r>
          </a:p>
          <a:p>
            <a:pPr algn="l">
              <a:lnSpc>
                <a:spcPts val="4134"/>
              </a:lnSpc>
            </a:pPr>
            <a:r>
              <a:rPr lang="en-US" sz="2953" spc="32">
                <a:solidFill>
                  <a:srgbClr val="000000"/>
                </a:solidFill>
                <a:latin typeface="Glacial Indifference"/>
                <a:ea typeface="Glacial Indifference"/>
                <a:cs typeface="Glacial Indifference"/>
                <a:sym typeface="Glacial Indifference"/>
              </a:rPr>
              <a:t>Yields were converted to tonnes per hectare.</a:t>
            </a:r>
          </a:p>
          <a:p>
            <a:pPr algn="l">
              <a:lnSpc>
                <a:spcPts val="4134"/>
              </a:lnSpc>
            </a:pPr>
          </a:p>
        </p:txBody>
      </p:sp>
      <p:sp>
        <p:nvSpPr>
          <p:cNvPr name="Freeform 4" id="4"/>
          <p:cNvSpPr/>
          <p:nvPr/>
        </p:nvSpPr>
        <p:spPr>
          <a:xfrm flipH="false" flipV="false" rot="-1419751">
            <a:off x="4334521" y="8567682"/>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4395687" y="8527583"/>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989200">
            <a:off x="-2723685" y="-1132815"/>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36714" y="7274495"/>
            <a:ext cx="10338976" cy="5301075"/>
          </a:xfrm>
          <a:custGeom>
            <a:avLst/>
            <a:gdLst/>
            <a:ahLst/>
            <a:cxnLst/>
            <a:rect r="r" b="b" t="t" l="l"/>
            <a:pathLst>
              <a:path h="5301075" w="10338976">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8658663">
            <a:off x="13950285" y="-2057400"/>
            <a:ext cx="6133171" cy="4114800"/>
          </a:xfrm>
          <a:custGeom>
            <a:avLst/>
            <a:gdLst/>
            <a:ahLst/>
            <a:cxnLst/>
            <a:rect r="r" b="b" t="t" l="l"/>
            <a:pathLst>
              <a:path h="4114800" w="6133171">
                <a:moveTo>
                  <a:pt x="6133170" y="0"/>
                </a:moveTo>
                <a:lnTo>
                  <a:pt x="0" y="0"/>
                </a:lnTo>
                <a:lnTo>
                  <a:pt x="0" y="4114800"/>
                </a:lnTo>
                <a:lnTo>
                  <a:pt x="6133170" y="4114800"/>
                </a:lnTo>
                <a:lnTo>
                  <a:pt x="613317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9720397" y="1660735"/>
            <a:ext cx="9615380" cy="7107433"/>
          </a:xfrm>
          <a:prstGeom prst="rect">
            <a:avLst/>
          </a:prstGeom>
        </p:spPr>
        <p:txBody>
          <a:bodyPr anchor="t" rtlCol="false" tIns="0" lIns="0" bIns="0" rIns="0">
            <a:spAutoFit/>
          </a:bodyPr>
          <a:lstStyle/>
          <a:p>
            <a:pPr algn="l">
              <a:lnSpc>
                <a:spcPts val="5151"/>
              </a:lnSpc>
            </a:pPr>
            <a:r>
              <a:rPr lang="en-US" sz="3679" spc="40">
                <a:solidFill>
                  <a:srgbClr val="000000"/>
                </a:solidFill>
                <a:latin typeface="Glacial Indifference"/>
                <a:ea typeface="Glacial Indifference"/>
                <a:cs typeface="Glacial Indifference"/>
                <a:sym typeface="Glacial Indifference"/>
              </a:rPr>
              <a:t>       </a:t>
            </a:r>
            <a:r>
              <a:rPr lang="en-US" b="true" sz="3679" i="true" spc="40">
                <a:solidFill>
                  <a:srgbClr val="000000"/>
                </a:solidFill>
                <a:latin typeface="Glacial Indifference Bold Italics"/>
                <a:ea typeface="Glacial Indifference Bold Italics"/>
                <a:cs typeface="Glacial Indifference Bold Italics"/>
                <a:sym typeface="Glacial Indifference Bold Italics"/>
              </a:rPr>
              <a:t>T</a:t>
            </a:r>
            <a:r>
              <a:rPr lang="en-US" b="true" sz="3679" i="true" spc="40">
                <a:solidFill>
                  <a:srgbClr val="000000"/>
                </a:solidFill>
                <a:latin typeface="Glacial Indifference Bold Italics"/>
                <a:ea typeface="Glacial Indifference Bold Italics"/>
                <a:cs typeface="Glacial Indifference Bold Italics"/>
                <a:sym typeface="Glacial Indifference Bold Italics"/>
              </a:rPr>
              <a:t>ime-Based Feature Engineering</a:t>
            </a:r>
          </a:p>
          <a:p>
            <a:pPr algn="l">
              <a:lnSpc>
                <a:spcPts val="5151"/>
              </a:lnSpc>
            </a:pPr>
            <a:r>
              <a:rPr lang="en-US" sz="3679" spc="40">
                <a:solidFill>
                  <a:srgbClr val="000000"/>
                </a:solidFill>
                <a:latin typeface="Glacial Indifference"/>
                <a:ea typeface="Glacial Indifference"/>
                <a:cs typeface="Glacial Indifference"/>
                <a:sym typeface="Glacial Indifference"/>
              </a:rPr>
              <a:t>The following features were created:</a:t>
            </a:r>
          </a:p>
          <a:p>
            <a:pPr algn="l" marL="794474" indent="-397237" lvl="1">
              <a:lnSpc>
                <a:spcPts val="5151"/>
              </a:lnSpc>
              <a:buAutoNum type="arabicPeriod" startAt="1"/>
            </a:pPr>
            <a:r>
              <a:rPr lang="en-US" sz="3679" spc="40">
                <a:solidFill>
                  <a:srgbClr val="000000"/>
                </a:solidFill>
                <a:latin typeface="Glacial Indifference"/>
                <a:ea typeface="Glacial Indifference"/>
                <a:cs typeface="Glacial Indifference"/>
                <a:sym typeface="Glacial Indifference"/>
              </a:rPr>
              <a:t>Lagged variables (1–3 years)</a:t>
            </a:r>
          </a:p>
          <a:p>
            <a:pPr algn="l" marL="794474" indent="-397237" lvl="1">
              <a:lnSpc>
                <a:spcPts val="5151"/>
              </a:lnSpc>
              <a:buAutoNum type="arabicPeriod" startAt="1"/>
            </a:pPr>
            <a:r>
              <a:rPr lang="en-US" sz="3679" spc="40">
                <a:solidFill>
                  <a:srgbClr val="000000"/>
                </a:solidFill>
                <a:latin typeface="Glacial Indifference"/>
                <a:ea typeface="Glacial Indifference"/>
                <a:cs typeface="Glacial Indifference"/>
                <a:sym typeface="Glacial Indifference"/>
              </a:rPr>
              <a:t>Moving averages (3-year and 5-year)</a:t>
            </a:r>
          </a:p>
          <a:p>
            <a:pPr algn="l" marL="794474" indent="-397237" lvl="1">
              <a:lnSpc>
                <a:spcPts val="5151"/>
              </a:lnSpc>
              <a:buAutoNum type="arabicPeriod" startAt="1"/>
            </a:pPr>
            <a:r>
              <a:rPr lang="en-US" sz="3679" spc="40">
                <a:solidFill>
                  <a:srgbClr val="000000"/>
                </a:solidFill>
                <a:latin typeface="Glacial Indifference"/>
                <a:ea typeface="Glacial Indifference"/>
                <a:cs typeface="Glacial Indifference"/>
                <a:sym typeface="Glacial Indifference"/>
              </a:rPr>
              <a:t>Year-over-year growth rates</a:t>
            </a:r>
          </a:p>
          <a:p>
            <a:pPr algn="l" marL="794474" indent="-397237" lvl="1">
              <a:lnSpc>
                <a:spcPts val="5151"/>
              </a:lnSpc>
              <a:buAutoNum type="arabicPeriod" startAt="1"/>
            </a:pPr>
            <a:r>
              <a:rPr lang="en-US" sz="3679" spc="40">
                <a:solidFill>
                  <a:srgbClr val="000000"/>
                </a:solidFill>
                <a:latin typeface="Glacial Indifference"/>
                <a:ea typeface="Glacial Indifference"/>
                <a:cs typeface="Glacial Indifference"/>
                <a:sym typeface="Glacial Indifference"/>
              </a:rPr>
              <a:t>Normalized time trend</a:t>
            </a:r>
          </a:p>
          <a:p>
            <a:pPr algn="l">
              <a:lnSpc>
                <a:spcPts val="5151"/>
              </a:lnSpc>
            </a:pPr>
            <a:r>
              <a:rPr lang="en-US" sz="3679" spc="40">
                <a:solidFill>
                  <a:srgbClr val="000000"/>
                </a:solidFill>
                <a:latin typeface="Glacial Indifference"/>
                <a:ea typeface="Glacial Indifference"/>
                <a:cs typeface="Glacial Indifference"/>
                <a:sym typeface="Glacial Indifference"/>
              </a:rPr>
              <a:t>Outlier indicators</a:t>
            </a:r>
          </a:p>
          <a:p>
            <a:pPr algn="l" marL="794474" indent="-397237" lvl="1">
              <a:lnSpc>
                <a:spcPts val="5151"/>
              </a:lnSpc>
              <a:buAutoNum type="arabicPeriod" startAt="1"/>
            </a:pPr>
            <a:r>
              <a:rPr lang="en-US" sz="3679" spc="40">
                <a:solidFill>
                  <a:srgbClr val="000000"/>
                </a:solidFill>
                <a:latin typeface="Glacial Indifference"/>
                <a:ea typeface="Glacial Indifference"/>
                <a:cs typeface="Glacial Indifference"/>
                <a:sym typeface="Glacial Indifference"/>
              </a:rPr>
              <a:t>One-hot encoded flag classes The final modeling dataset contains 5,764 rows across 139 crops.</a:t>
            </a:r>
          </a:p>
          <a:p>
            <a:pPr algn="l">
              <a:lnSpc>
                <a:spcPts val="515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1419751">
            <a:off x="-2876864" y="3059086"/>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89200">
            <a:off x="-3266610" y="-764199"/>
            <a:ext cx="6133171" cy="4114800"/>
          </a:xfrm>
          <a:custGeom>
            <a:avLst/>
            <a:gdLst/>
            <a:ahLst/>
            <a:cxnLst/>
            <a:rect r="r" b="b" t="t" l="l"/>
            <a:pathLst>
              <a:path h="4114800" w="6133171">
                <a:moveTo>
                  <a:pt x="0" y="0"/>
                </a:moveTo>
                <a:lnTo>
                  <a:pt x="6133170" y="0"/>
                </a:lnTo>
                <a:lnTo>
                  <a:pt x="61331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61437" y="8268978"/>
            <a:ext cx="10338976" cy="5301075"/>
          </a:xfrm>
          <a:custGeom>
            <a:avLst/>
            <a:gdLst/>
            <a:ahLst/>
            <a:cxnLst/>
            <a:rect r="r" b="b" t="t" l="l"/>
            <a:pathLst>
              <a:path h="5301075" w="10338976">
                <a:moveTo>
                  <a:pt x="0" y="0"/>
                </a:moveTo>
                <a:lnTo>
                  <a:pt x="10338976" y="0"/>
                </a:lnTo>
                <a:lnTo>
                  <a:pt x="10338976" y="5301075"/>
                </a:lnTo>
                <a:lnTo>
                  <a:pt x="0" y="53010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8658663">
            <a:off x="14753177" y="-2057400"/>
            <a:ext cx="6133171" cy="4114800"/>
          </a:xfrm>
          <a:custGeom>
            <a:avLst/>
            <a:gdLst/>
            <a:ahLst/>
            <a:cxnLst/>
            <a:rect r="r" b="b" t="t" l="l"/>
            <a:pathLst>
              <a:path h="4114800" w="6133171">
                <a:moveTo>
                  <a:pt x="6133170" y="0"/>
                </a:moveTo>
                <a:lnTo>
                  <a:pt x="0" y="0"/>
                </a:lnTo>
                <a:lnTo>
                  <a:pt x="0" y="4114800"/>
                </a:lnTo>
                <a:lnTo>
                  <a:pt x="6133170" y="4114800"/>
                </a:lnTo>
                <a:lnTo>
                  <a:pt x="613317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199142" y="733979"/>
            <a:ext cx="13889716" cy="1337519"/>
          </a:xfrm>
          <a:prstGeom prst="rect">
            <a:avLst/>
          </a:prstGeom>
        </p:spPr>
        <p:txBody>
          <a:bodyPr anchor="t" rtlCol="false" tIns="0" lIns="0" bIns="0" rIns="0">
            <a:spAutoFit/>
          </a:bodyPr>
          <a:lstStyle/>
          <a:p>
            <a:pPr algn="ctr">
              <a:lnSpc>
                <a:spcPts val="9938"/>
              </a:lnSpc>
            </a:pPr>
            <a:r>
              <a:rPr lang="en-US" sz="10246">
                <a:solidFill>
                  <a:srgbClr val="384A1C"/>
                </a:solidFill>
                <a:latin typeface="Bree Serif"/>
                <a:ea typeface="Bree Serif"/>
                <a:cs typeface="Bree Serif"/>
                <a:sym typeface="Bree Serif"/>
              </a:rPr>
              <a:t>Modelling Approach</a:t>
            </a:r>
          </a:p>
        </p:txBody>
      </p:sp>
      <p:sp>
        <p:nvSpPr>
          <p:cNvPr name="TextBox 8" id="8"/>
          <p:cNvSpPr txBox="true"/>
          <p:nvPr/>
        </p:nvSpPr>
        <p:spPr>
          <a:xfrm rot="0">
            <a:off x="1028700" y="3008244"/>
            <a:ext cx="15607351" cy="5260734"/>
          </a:xfrm>
          <a:prstGeom prst="rect">
            <a:avLst/>
          </a:prstGeom>
        </p:spPr>
        <p:txBody>
          <a:bodyPr anchor="t" rtlCol="false" tIns="0" lIns="0" bIns="0" rIns="0">
            <a:spAutoFit/>
          </a:bodyPr>
          <a:lstStyle/>
          <a:p>
            <a:pPr algn="ctr">
              <a:lnSpc>
                <a:spcPts val="10536"/>
              </a:lnSpc>
              <a:spcBef>
                <a:spcPct val="0"/>
              </a:spcBef>
            </a:pPr>
            <a:r>
              <a:rPr lang="en-US" sz="7525">
                <a:solidFill>
                  <a:srgbClr val="384A1C"/>
                </a:solidFill>
                <a:latin typeface="Bree Serif"/>
                <a:ea typeface="Bree Serif"/>
                <a:cs typeface="Bree Serif"/>
                <a:sym typeface="Bree Serif"/>
              </a:rPr>
              <a:t>M</a:t>
            </a:r>
            <a:r>
              <a:rPr lang="en-US" sz="7525">
                <a:solidFill>
                  <a:srgbClr val="384A1C"/>
                </a:solidFill>
                <a:latin typeface="Bree Serif"/>
                <a:ea typeface="Bree Serif"/>
                <a:cs typeface="Bree Serif"/>
                <a:sym typeface="Bree Serif"/>
              </a:rPr>
              <a:t>odels compared</a:t>
            </a:r>
          </a:p>
          <a:p>
            <a:pPr algn="ctr" marL="1624851" indent="-812425" lvl="1">
              <a:lnSpc>
                <a:spcPts val="10536"/>
              </a:lnSpc>
              <a:spcBef>
                <a:spcPct val="0"/>
              </a:spcBef>
              <a:buAutoNum type="arabicPeriod" startAt="1"/>
            </a:pPr>
            <a:r>
              <a:rPr lang="en-US" sz="7525">
                <a:solidFill>
                  <a:srgbClr val="384A1C"/>
                </a:solidFill>
                <a:latin typeface="Bree Serif"/>
                <a:ea typeface="Bree Serif"/>
                <a:cs typeface="Bree Serif"/>
                <a:sym typeface="Bree Serif"/>
              </a:rPr>
              <a:t>Linear Regression</a:t>
            </a:r>
          </a:p>
          <a:p>
            <a:pPr algn="ctr" marL="1624851" indent="-812425" lvl="1">
              <a:lnSpc>
                <a:spcPts val="10536"/>
              </a:lnSpc>
              <a:spcBef>
                <a:spcPct val="0"/>
              </a:spcBef>
              <a:buAutoNum type="arabicPeriod" startAt="1"/>
            </a:pPr>
            <a:r>
              <a:rPr lang="en-US" sz="7525">
                <a:solidFill>
                  <a:srgbClr val="384A1C"/>
                </a:solidFill>
                <a:latin typeface="Bree Serif"/>
                <a:ea typeface="Bree Serif"/>
                <a:cs typeface="Bree Serif"/>
                <a:sym typeface="Bree Serif"/>
              </a:rPr>
              <a:t>Random Forest</a:t>
            </a:r>
          </a:p>
          <a:p>
            <a:pPr algn="ctr" marL="1624851" indent="-812425" lvl="1">
              <a:lnSpc>
                <a:spcPts val="10536"/>
              </a:lnSpc>
              <a:spcBef>
                <a:spcPct val="0"/>
              </a:spcBef>
              <a:buAutoNum type="arabicPeriod" startAt="1"/>
            </a:pPr>
            <a:r>
              <a:rPr lang="en-US" sz="7525">
                <a:solidFill>
                  <a:srgbClr val="384A1C"/>
                </a:solidFill>
                <a:latin typeface="Bree Serif"/>
                <a:ea typeface="Bree Serif"/>
                <a:cs typeface="Bree Serif"/>
                <a:sym typeface="Bree Serif"/>
              </a:rPr>
              <a:t>XGBoost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871030" y="346884"/>
            <a:ext cx="6545941" cy="1723999"/>
          </a:xfrm>
          <a:prstGeom prst="rect">
            <a:avLst/>
          </a:prstGeom>
        </p:spPr>
        <p:txBody>
          <a:bodyPr anchor="t" rtlCol="false" tIns="0" lIns="0" bIns="0" rIns="0">
            <a:spAutoFit/>
          </a:bodyPr>
          <a:lstStyle/>
          <a:p>
            <a:pPr algn="ctr">
              <a:lnSpc>
                <a:spcPts val="6641"/>
              </a:lnSpc>
            </a:pPr>
            <a:r>
              <a:rPr lang="en-US" sz="6846">
                <a:solidFill>
                  <a:srgbClr val="384A1C"/>
                </a:solidFill>
                <a:latin typeface="Bree Serif"/>
                <a:ea typeface="Bree Serif"/>
                <a:cs typeface="Bree Serif"/>
                <a:sym typeface="Bree Serif"/>
              </a:rPr>
              <a:t>M</a:t>
            </a:r>
            <a:r>
              <a:rPr lang="en-US" sz="6846">
                <a:solidFill>
                  <a:srgbClr val="384A1C"/>
                </a:solidFill>
                <a:latin typeface="Bree Serif"/>
                <a:ea typeface="Bree Serif"/>
                <a:cs typeface="Bree Serif"/>
                <a:sym typeface="Bree Serif"/>
              </a:rPr>
              <a:t>odel Performance</a:t>
            </a:r>
          </a:p>
        </p:txBody>
      </p:sp>
      <p:sp>
        <p:nvSpPr>
          <p:cNvPr name="TextBox 3" id="3"/>
          <p:cNvSpPr txBox="true"/>
          <p:nvPr/>
        </p:nvSpPr>
        <p:spPr>
          <a:xfrm rot="0">
            <a:off x="518930" y="1895080"/>
            <a:ext cx="13097894" cy="2143573"/>
          </a:xfrm>
          <a:prstGeom prst="rect">
            <a:avLst/>
          </a:prstGeom>
        </p:spPr>
        <p:txBody>
          <a:bodyPr anchor="t" rtlCol="false" tIns="0" lIns="0" bIns="0" rIns="0">
            <a:spAutoFit/>
          </a:bodyPr>
          <a:lstStyle/>
          <a:p>
            <a:pPr algn="l" marL="886779" indent="-443390" lvl="1">
              <a:lnSpc>
                <a:spcPts val="5750"/>
              </a:lnSpc>
              <a:buFont typeface="Arial"/>
              <a:buChar char="•"/>
            </a:pPr>
            <a:r>
              <a:rPr lang="en-US" b="true" sz="4107" spc="45">
                <a:solidFill>
                  <a:srgbClr val="000000"/>
                </a:solidFill>
                <a:latin typeface="Glacial Indifference Bold"/>
                <a:ea typeface="Glacial Indifference Bold"/>
                <a:cs typeface="Glacial Indifference Bold"/>
                <a:sym typeface="Glacial Indifference Bold"/>
              </a:rPr>
              <a:t>Linear Regression</a:t>
            </a:r>
          </a:p>
          <a:p>
            <a:pPr algn="l">
              <a:lnSpc>
                <a:spcPts val="5750"/>
              </a:lnSpc>
            </a:pPr>
            <a:r>
              <a:rPr lang="en-US" sz="4107" spc="45" b="true">
                <a:solidFill>
                  <a:srgbClr val="000000"/>
                </a:solidFill>
                <a:latin typeface="Glacial Indifference Bold"/>
                <a:ea typeface="Glacial Indifference Bold"/>
                <a:cs typeface="Glacial Indifference Bold"/>
                <a:sym typeface="Glacial Indifference Bold"/>
              </a:rPr>
              <a:t>R -Squared - 0.596          RMSE - 314,468</a:t>
            </a:r>
          </a:p>
          <a:p>
            <a:pPr algn="l">
              <a:lnSpc>
                <a:spcPts val="5750"/>
              </a:lnSpc>
            </a:pPr>
            <a:r>
              <a:rPr lang="en-US" sz="4107" spc="45" b="true">
                <a:solidFill>
                  <a:srgbClr val="000000"/>
                </a:solidFill>
                <a:latin typeface="Glacial Indifference Bold"/>
                <a:ea typeface="Glacial Indifference Bold"/>
                <a:cs typeface="Glacial Indifference Bold"/>
                <a:sym typeface="Glacial Indifference Bold"/>
              </a:rPr>
              <a:t> MAE - 189,411</a:t>
            </a:r>
          </a:p>
        </p:txBody>
      </p:sp>
      <p:sp>
        <p:nvSpPr>
          <p:cNvPr name="Freeform 4" id="4"/>
          <p:cNvSpPr/>
          <p:nvPr/>
        </p:nvSpPr>
        <p:spPr>
          <a:xfrm flipH="false" flipV="false" rot="-1419751">
            <a:off x="-2926393" y="2565487"/>
            <a:ext cx="3823023" cy="4114800"/>
          </a:xfrm>
          <a:custGeom>
            <a:avLst/>
            <a:gdLst/>
            <a:ahLst/>
            <a:cxnLst/>
            <a:rect r="r" b="b" t="t" l="l"/>
            <a:pathLst>
              <a:path h="4114800" w="3823023">
                <a:moveTo>
                  <a:pt x="0" y="0"/>
                </a:moveTo>
                <a:lnTo>
                  <a:pt x="3823023" y="0"/>
                </a:lnTo>
                <a:lnTo>
                  <a:pt x="3823023"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5417478" y="8527583"/>
            <a:ext cx="10848774" cy="5562462"/>
          </a:xfrm>
          <a:custGeom>
            <a:avLst/>
            <a:gdLst/>
            <a:ahLst/>
            <a:cxnLst/>
            <a:rect r="r" b="b" t="t" l="l"/>
            <a:pathLst>
              <a:path h="5562462" w="10848774">
                <a:moveTo>
                  <a:pt x="10848774" y="0"/>
                </a:moveTo>
                <a:lnTo>
                  <a:pt x="0" y="0"/>
                </a:lnTo>
                <a:lnTo>
                  <a:pt x="0" y="5562462"/>
                </a:lnTo>
                <a:lnTo>
                  <a:pt x="10848774" y="5562462"/>
                </a:lnTo>
                <a:lnTo>
                  <a:pt x="10848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989200">
            <a:off x="-3059676" y="-1237102"/>
            <a:ext cx="6133171" cy="4114800"/>
          </a:xfrm>
          <a:custGeom>
            <a:avLst/>
            <a:gdLst/>
            <a:ahLst/>
            <a:cxnLst/>
            <a:rect r="r" b="b" t="t" l="l"/>
            <a:pathLst>
              <a:path h="4114800" w="6133171">
                <a:moveTo>
                  <a:pt x="0" y="0"/>
                </a:moveTo>
                <a:lnTo>
                  <a:pt x="6133171" y="0"/>
                </a:lnTo>
                <a:lnTo>
                  <a:pt x="61331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36714" y="7274495"/>
            <a:ext cx="10338976" cy="5301075"/>
          </a:xfrm>
          <a:custGeom>
            <a:avLst/>
            <a:gdLst/>
            <a:ahLst/>
            <a:cxnLst/>
            <a:rect r="r" b="b" t="t" l="l"/>
            <a:pathLst>
              <a:path h="5301075" w="10338976">
                <a:moveTo>
                  <a:pt x="0" y="0"/>
                </a:moveTo>
                <a:lnTo>
                  <a:pt x="10338976" y="0"/>
                </a:lnTo>
                <a:lnTo>
                  <a:pt x="10338976" y="5301075"/>
                </a:lnTo>
                <a:lnTo>
                  <a:pt x="0" y="5301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8658663">
            <a:off x="15630541" y="-1982194"/>
            <a:ext cx="6133171" cy="4114800"/>
          </a:xfrm>
          <a:custGeom>
            <a:avLst/>
            <a:gdLst/>
            <a:ahLst/>
            <a:cxnLst/>
            <a:rect r="r" b="b" t="t" l="l"/>
            <a:pathLst>
              <a:path h="4114800" w="6133171">
                <a:moveTo>
                  <a:pt x="6133170" y="0"/>
                </a:moveTo>
                <a:lnTo>
                  <a:pt x="0" y="0"/>
                </a:lnTo>
                <a:lnTo>
                  <a:pt x="0" y="4114800"/>
                </a:lnTo>
                <a:lnTo>
                  <a:pt x="6133170" y="4114800"/>
                </a:lnTo>
                <a:lnTo>
                  <a:pt x="613317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419751">
            <a:off x="15908250" y="3264467"/>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18930" y="6789824"/>
            <a:ext cx="13097894" cy="2272051"/>
          </a:xfrm>
          <a:prstGeom prst="rect">
            <a:avLst/>
          </a:prstGeom>
        </p:spPr>
        <p:txBody>
          <a:bodyPr anchor="t" rtlCol="false" tIns="0" lIns="0" bIns="0" rIns="0">
            <a:spAutoFit/>
          </a:bodyPr>
          <a:lstStyle/>
          <a:p>
            <a:pPr algn="l" marL="928188" indent="-464094" lvl="1">
              <a:lnSpc>
                <a:spcPts val="6018"/>
              </a:lnSpc>
              <a:buFont typeface="Arial"/>
              <a:buChar char="•"/>
            </a:pPr>
            <a:r>
              <a:rPr lang="en-US" b="true" sz="4299" spc="47">
                <a:solidFill>
                  <a:srgbClr val="000000"/>
                </a:solidFill>
                <a:latin typeface="Glacial Indifference Bold"/>
                <a:ea typeface="Glacial Indifference Bold"/>
                <a:cs typeface="Glacial Indifference Bold"/>
                <a:sym typeface="Glacial Indifference Bold"/>
              </a:rPr>
              <a:t>Random Forest</a:t>
            </a:r>
          </a:p>
          <a:p>
            <a:pPr algn="l">
              <a:lnSpc>
                <a:spcPts val="6018"/>
              </a:lnSpc>
            </a:pPr>
            <a:r>
              <a:rPr lang="en-US" sz="4299" spc="47" b="true">
                <a:solidFill>
                  <a:srgbClr val="000000"/>
                </a:solidFill>
                <a:latin typeface="Glacial Indifference Bold"/>
                <a:ea typeface="Glacial Indifference Bold"/>
                <a:cs typeface="Glacial Indifference Bold"/>
                <a:sym typeface="Glacial Indifference Bold"/>
              </a:rPr>
              <a:t>R-Squared - 0.507     RMSE - 347,582</a:t>
            </a:r>
          </a:p>
          <a:p>
            <a:pPr algn="l">
              <a:lnSpc>
                <a:spcPts val="6018"/>
              </a:lnSpc>
            </a:pPr>
            <a:r>
              <a:rPr lang="en-US" sz="4299" spc="47" b="true">
                <a:solidFill>
                  <a:srgbClr val="000000"/>
                </a:solidFill>
                <a:latin typeface="Glacial Indifference Bold"/>
                <a:ea typeface="Glacial Indifference Bold"/>
                <a:cs typeface="Glacial Indifference Bold"/>
                <a:sym typeface="Glacial Indifference Bold"/>
              </a:rPr>
              <a:t>MAE - 118,577</a:t>
            </a:r>
          </a:p>
        </p:txBody>
      </p:sp>
      <p:sp>
        <p:nvSpPr>
          <p:cNvPr name="TextBox 11" id="11"/>
          <p:cNvSpPr txBox="true"/>
          <p:nvPr/>
        </p:nvSpPr>
        <p:spPr>
          <a:xfrm rot="0">
            <a:off x="6236343" y="4211980"/>
            <a:ext cx="13097894" cy="2143573"/>
          </a:xfrm>
          <a:prstGeom prst="rect">
            <a:avLst/>
          </a:prstGeom>
        </p:spPr>
        <p:txBody>
          <a:bodyPr anchor="t" rtlCol="false" tIns="0" lIns="0" bIns="0" rIns="0">
            <a:spAutoFit/>
          </a:bodyPr>
          <a:lstStyle/>
          <a:p>
            <a:pPr algn="l" marL="886779" indent="-443390" lvl="1">
              <a:lnSpc>
                <a:spcPts val="5750"/>
              </a:lnSpc>
              <a:buFont typeface="Arial"/>
              <a:buChar char="•"/>
            </a:pPr>
            <a:r>
              <a:rPr lang="en-US" b="true" sz="4107" spc="45">
                <a:solidFill>
                  <a:srgbClr val="000000"/>
                </a:solidFill>
                <a:latin typeface="Glacial Indifference Bold"/>
                <a:ea typeface="Glacial Indifference Bold"/>
                <a:cs typeface="Glacial Indifference Bold"/>
                <a:sym typeface="Glacial Indifference Bold"/>
              </a:rPr>
              <a:t>XG Boost</a:t>
            </a:r>
          </a:p>
          <a:p>
            <a:pPr algn="l">
              <a:lnSpc>
                <a:spcPts val="5750"/>
              </a:lnSpc>
            </a:pPr>
            <a:r>
              <a:rPr lang="en-US" sz="4107" spc="45" b="true">
                <a:solidFill>
                  <a:srgbClr val="000000"/>
                </a:solidFill>
                <a:latin typeface="Glacial Indifference Bold"/>
                <a:ea typeface="Glacial Indifference Bold"/>
                <a:cs typeface="Glacial Indifference Bold"/>
                <a:sym typeface="Glacial Indifference Bold"/>
              </a:rPr>
              <a:t>R-Squared - 0.512     RMSE - 332,985</a:t>
            </a:r>
          </a:p>
          <a:p>
            <a:pPr algn="l">
              <a:lnSpc>
                <a:spcPts val="5750"/>
              </a:lnSpc>
            </a:pPr>
            <a:r>
              <a:rPr lang="en-US" sz="4107" spc="45" b="true">
                <a:solidFill>
                  <a:srgbClr val="000000"/>
                </a:solidFill>
                <a:latin typeface="Glacial Indifference Bold"/>
                <a:ea typeface="Glacial Indifference Bold"/>
                <a:cs typeface="Glacial Indifference Bold"/>
                <a:sym typeface="Glacial Indifference Bold"/>
              </a:rPr>
              <a:t>MAE - 115,432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DAG-4t7o45U</dc:identifier>
  <dcterms:modified xsi:type="dcterms:W3CDTF">2011-08-01T06:04:30Z</dcterms:modified>
  <cp:revision>1</cp:revision>
  <dc:title>Green White Agriculture Farming Project Presentation</dc:title>
</cp:coreProperties>
</file>